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 Slab"/>
      <p:regular r:id="rId38"/>
      <p:bold r:id="rId39"/>
    </p:embeddedFon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4B5ABB5-D99B-4CC3-B4E0-5FB7C61FF6F6}">
  <a:tblStyle styleId="{B4B5ABB5-D99B-4CC3-B4E0-5FB7C61FF6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Slab-bold.fntdata"/><Relationship Id="rId16" Type="http://schemas.openxmlformats.org/officeDocument/2006/relationships/slide" Target="slides/slide10.xml"/><Relationship Id="rId38" Type="http://schemas.openxmlformats.org/officeDocument/2006/relationships/font" Target="fonts/RobotoSlab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84ca342d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84ca342d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89494935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8949493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84ca342d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84ca342d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84ca342d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84ca342d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8a3a11a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8a3a11a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84ca342d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84ca342d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84ca342d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84ca342d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84ca342d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84ca342d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84ca342d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84ca342d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84ca342d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84ca342d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4ca342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4ca342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8a3a11a1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8a3a11a1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8a644b50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8a644b50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84ca342d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84ca342d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8a644b50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8a644b50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89494935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89494935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84ca342d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84ca342d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8a644b50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8a644b50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4ca342d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4ca342d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84ca342d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84ca342d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8a644b5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8a644b5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5fc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5fc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84ca342d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84ca342d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8949493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8949493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84ca342d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84ca342d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8949493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8949493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8a644b50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8a644b50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4ca342d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4ca342d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84ca342d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84ca342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.jpg"/><Relationship Id="rId5" Type="http://schemas.openxmlformats.org/officeDocument/2006/relationships/image" Target="../media/image33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s.stanford.edu/people/alecmgo/papers/TwitterDistant" TargetMode="External"/><Relationship Id="rId4" Type="http://schemas.openxmlformats.org/officeDocument/2006/relationships/hyperlink" Target="https://www.safaribooksonline.com/library/view/introduction-to-machine/9781449369880/preface01.html#idm14033825923004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Textual Exploration of LOTR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269775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Blaz</a:t>
            </a:r>
            <a:endParaRPr sz="3600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225" y="0"/>
            <a:ext cx="1268775" cy="8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895" y="2320177"/>
            <a:ext cx="1544050" cy="236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50" y="244338"/>
            <a:ext cx="2076525" cy="160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/>
          <p:nvPr/>
        </p:nvSpPr>
        <p:spPr>
          <a:xfrm>
            <a:off x="2355175" y="600800"/>
            <a:ext cx="1922100" cy="8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Chapterize</a:t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4588925" y="691725"/>
            <a:ext cx="737100" cy="14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5463075" y="691725"/>
            <a:ext cx="737100" cy="14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6337225" y="691725"/>
            <a:ext cx="737100" cy="14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7211375" y="691725"/>
            <a:ext cx="737100" cy="14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4670800" y="634950"/>
            <a:ext cx="516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5573325" y="634950"/>
            <a:ext cx="516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8085525" y="691725"/>
            <a:ext cx="737100" cy="14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6447475" y="634950"/>
            <a:ext cx="516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7321625" y="634950"/>
            <a:ext cx="516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8195775" y="634950"/>
            <a:ext cx="516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4848175" y="46100"/>
            <a:ext cx="37152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Chapter Objects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48" name="Google Shape;148;p22"/>
          <p:cNvSpPr/>
          <p:nvPr/>
        </p:nvSpPr>
        <p:spPr>
          <a:xfrm rot="-1267746">
            <a:off x="2813303" y="2306813"/>
            <a:ext cx="1495545" cy="631280"/>
          </a:xfrm>
          <a:prstGeom prst="leftArrow">
            <a:avLst>
              <a:gd fmla="val 50000" name="adj1"/>
              <a:gd fmla="val 50844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Segmenter</a:t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4436925" y="2301775"/>
            <a:ext cx="4385700" cy="42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lines"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950" y="972850"/>
            <a:ext cx="493044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100" y="972850"/>
            <a:ext cx="493044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250" y="972850"/>
            <a:ext cx="493044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400" y="972850"/>
            <a:ext cx="493044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550" y="972850"/>
            <a:ext cx="493044" cy="10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137200" y="1922600"/>
            <a:ext cx="25446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Page Objects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203225" y="3298125"/>
            <a:ext cx="574500" cy="144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884430" y="3298125"/>
            <a:ext cx="574500" cy="144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1565635" y="3298125"/>
            <a:ext cx="574500" cy="144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2246840" y="3298125"/>
            <a:ext cx="574500" cy="144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267028" y="3241350"/>
            <a:ext cx="40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970345" y="3241350"/>
            <a:ext cx="40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2928045" y="3298125"/>
            <a:ext cx="574500" cy="144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1651550" y="3241350"/>
            <a:ext cx="40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2332755" y="3241350"/>
            <a:ext cx="40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3013960" y="3241350"/>
            <a:ext cx="40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pic>
        <p:nvPicPr>
          <p:cNvPr descr="Image result for lines"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16" y="3579250"/>
            <a:ext cx="384218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521" y="3579250"/>
            <a:ext cx="384218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726" y="3579250"/>
            <a:ext cx="384218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931" y="3579250"/>
            <a:ext cx="384218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136" y="3579250"/>
            <a:ext cx="384218" cy="10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3827250" y="3616750"/>
            <a:ext cx="1489500" cy="65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Requester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075" y="3324325"/>
            <a:ext cx="33290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Requests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387900" y="1291925"/>
            <a:ext cx="56526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0 - Negative, 2 - Neutral, 4 - Positive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7250"/>
            <a:ext cx="8839200" cy="76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97594"/>
            <a:ext cx="8839198" cy="48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387900" y="3973825"/>
            <a:ext cx="57438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~1,300 Requests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6175" y="296350"/>
            <a:ext cx="3021300" cy="30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233075" y="201350"/>
            <a:ext cx="2362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Dataframes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90" name="Google Shape;190;p24"/>
          <p:cNvSpPr/>
          <p:nvPr/>
        </p:nvSpPr>
        <p:spPr>
          <a:xfrm rot="-298674">
            <a:off x="2871288" y="1252581"/>
            <a:ext cx="1732133" cy="5872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4722113" y="201350"/>
            <a:ext cx="2362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CSVs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572000" y="2947388"/>
            <a:ext cx="4064700" cy="160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663" y="2725925"/>
            <a:ext cx="3897372" cy="204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887" y="814750"/>
            <a:ext cx="1849275" cy="13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4775" y="2895100"/>
            <a:ext cx="1739075" cy="170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Corpus Information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25" y="3197450"/>
            <a:ext cx="6567519" cy="18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925" y="1342125"/>
            <a:ext cx="6567524" cy="1801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issues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 names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Sméagol (Gollum)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Éowyn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Orcs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129" y="3009000"/>
            <a:ext cx="3146696" cy="19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397" y="3065475"/>
            <a:ext cx="3402478" cy="19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/>
          <p:nvPr/>
        </p:nvSpPr>
        <p:spPr>
          <a:xfrm>
            <a:off x="4247000" y="3616775"/>
            <a:ext cx="1025700" cy="6078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averages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4915575" y="539000"/>
            <a:ext cx="35328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Novel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One Adventure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Apart from Trilogy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>
            <a:off x="470350" y="2193125"/>
            <a:ext cx="3591900" cy="461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3" name="Google Shape;223;p27"/>
          <p:cNvGraphicFramePr/>
          <p:nvPr/>
        </p:nvGraphicFramePr>
        <p:xfrm>
          <a:off x="456550" y="119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{B4B5ABB5-D99B-4CC3-B4E0-5FB7C61FF6F6}</a:tableStyleId>
              </a:tblPr>
              <a:tblGrid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Book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AVG Polarity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Silmarillion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1.80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/>
                        <a:t>Hobbit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/>
                        <a:t>0.87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Fellowship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1.22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Two Towers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1.05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Return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1.06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799" y="2058173"/>
            <a:ext cx="3931299" cy="2059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-107975" y="4278275"/>
            <a:ext cx="4846800" cy="30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Generally between Neutral and Negative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</a:t>
            </a: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50" y="1225000"/>
            <a:ext cx="8573998" cy="30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8150"/>
            <a:ext cx="8839202" cy="261902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387900" y="4042225"/>
            <a:ext cx="7969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Removed The Fellowship prologue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Trendline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Visuals</a:t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5725"/>
            <a:ext cx="8839200" cy="277252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387900" y="4099850"/>
            <a:ext cx="49461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Full-Negative Chapters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Chapters with Polarity of 0</a:t>
            </a:r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Knife in the Dark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Departure of Boromir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Ride of Rohirrim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Battle of the Pelennor Fields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Pyre of Denethor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Black Gate Opens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Mount Doom</a:t>
            </a:r>
            <a:endParaRPr sz="2400"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199" y="1144125"/>
            <a:ext cx="4536875" cy="39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227525" y="242167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649650" y="1071300"/>
            <a:ext cx="4239300" cy="4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Background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Corpuses 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Goal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Sentiment Analysis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Topic Modeling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Conclusion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713" y="220975"/>
            <a:ext cx="2202824" cy="220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4294967295" type="title"/>
          </p:nvPr>
        </p:nvSpPr>
        <p:spPr>
          <a:xfrm>
            <a:off x="-582000" y="-102175"/>
            <a:ext cx="9103800" cy="9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words in Full-Negative chapters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/>
          <p:nvPr/>
        </p:nvSpPr>
        <p:spPr>
          <a:xfrm>
            <a:off x="4596475" y="3821900"/>
            <a:ext cx="3841800" cy="1190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4581275" y="1861750"/>
            <a:ext cx="3857100" cy="454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5" name="Google Shape;265;p32"/>
          <p:cNvGraphicFramePr/>
          <p:nvPr/>
        </p:nvGraphicFramePr>
        <p:xfrm>
          <a:off x="705600" y="805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{B4B5ABB5-D99B-4CC3-B4E0-5FB7C61FF6F6}</a:tableStyleId>
              </a:tblPr>
              <a:tblGrid>
                <a:gridCol w="3866400"/>
                <a:gridCol w="3866400"/>
              </a:tblGrid>
              <a:tr h="592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Chapter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Words (In order of frequency)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6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 Knife in the Dark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Last, 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s, 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way, 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l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eft, 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r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oad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6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The Departure of Boromir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Orcs, </a:t>
                      </a:r>
                      <a:r>
                        <a:rPr lang="en" sz="1800"/>
                        <a:t>a</a:t>
                      </a:r>
                      <a:r>
                        <a:rPr lang="en" sz="1800"/>
                        <a:t>way, long, boat, wind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46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The Ride of the Rohirrim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Wild, king, road, like, away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2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The Battle of the Pelennor Fields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King, like, fell, black, city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6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The Pyre of Denethor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Lord, stood, city, door, away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2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The Black Gate Opens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Mordor, black, sauron, last, away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92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Mount Doom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Mountain, master, away, dark, last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LDA (Latent Dirichlet Allocation)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Finds groups of words (features) that appear together frequently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Loosely define these words as ‘topics’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Unlabeled data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400" y="2233175"/>
            <a:ext cx="2152494" cy="2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Tokenize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Lemmatization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Stop words/‘Tolkien’ Stop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words that will dominate the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 to LDA model</a:t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Examples</a:t>
            </a: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37" y="1497425"/>
            <a:ext cx="320951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3963150" y="1497425"/>
            <a:ext cx="4687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Supervised learning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Random state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Feature Weights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- LOTR</a:t>
            </a:r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463" y="1220550"/>
            <a:ext cx="4790573" cy="36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>
            <p:ph type="title"/>
          </p:nvPr>
        </p:nvSpPr>
        <p:spPr>
          <a:xfrm>
            <a:off x="319975" y="2122325"/>
            <a:ext cx="25824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Black Gate Opens</a:t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6640200" y="1352700"/>
            <a:ext cx="942000" cy="174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4748875" y="1398750"/>
            <a:ext cx="942000" cy="174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3716050" y="1398750"/>
            <a:ext cx="942000" cy="17475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25" y="152400"/>
            <a:ext cx="71545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25" y="234405"/>
            <a:ext cx="6912050" cy="467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/>
          <p:nvPr/>
        </p:nvSpPr>
        <p:spPr>
          <a:xfrm>
            <a:off x="3479650" y="294060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9"/>
          <p:cNvSpPr/>
          <p:nvPr/>
        </p:nvSpPr>
        <p:spPr>
          <a:xfrm>
            <a:off x="3479650" y="340450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2606875" y="685075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>
            <a:off x="1642425" y="685075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25" y="234400"/>
            <a:ext cx="6912061" cy="467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/>
          <p:nvPr/>
        </p:nvSpPr>
        <p:spPr>
          <a:xfrm>
            <a:off x="524225" y="306975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/>
          <p:nvPr/>
        </p:nvSpPr>
        <p:spPr>
          <a:xfrm>
            <a:off x="4764075" y="2377938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0"/>
          <p:cNvSpPr/>
          <p:nvPr/>
        </p:nvSpPr>
        <p:spPr>
          <a:xfrm>
            <a:off x="6853825" y="67835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5828625" y="156500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"/>
          <p:cNvSpPr/>
          <p:nvPr/>
        </p:nvSpPr>
        <p:spPr>
          <a:xfrm>
            <a:off x="1809975" y="67835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/>
          <p:nvPr/>
        </p:nvSpPr>
        <p:spPr>
          <a:xfrm>
            <a:off x="5631100" y="3223975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907500" y="476725"/>
            <a:ext cx="3837000" cy="28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3000"/>
              <a:t>Lord of the Rings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3000"/>
              <a:t>J.R.R. Tolkien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265500" y="47672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504" y="2500263"/>
            <a:ext cx="3932450" cy="207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725" y="2078125"/>
            <a:ext cx="2498750" cy="24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Latent Dirichlet Allocation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Weighted Features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High-Fantasy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Recurrent Neural Networks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Summarization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LOTR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7" name="Google Shape;347;p43"/>
          <p:cNvSpPr txBox="1"/>
          <p:nvPr>
            <p:ph idx="1" type="body"/>
          </p:nvPr>
        </p:nvSpPr>
        <p:spPr>
          <a:xfrm>
            <a:off x="387900" y="14746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Go, Alec, M, et al. </a:t>
            </a:r>
            <a:r>
              <a:rPr i="1" lang="en" sz="800"/>
              <a:t>Twitter Sentiment Classification using Distant Supervision.</a:t>
            </a:r>
            <a:r>
              <a:rPr lang="en" sz="800"/>
              <a:t> Retrieved from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https://cs.stanford.edu/people/alecmgo/papers/TwitterDistant</a:t>
            </a:r>
            <a:r>
              <a:rPr lang="en" sz="800"/>
              <a:t>Supervision09.pdf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Guido, S</a:t>
            </a:r>
            <a:r>
              <a:rPr lang="en" sz="800"/>
              <a:t>. (2016). Introduction to Machine Learning with Python: A Guide for Data Scientists. Retrieved from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https://www.safaribooksonline.com/library/view/introduction-to-machine/9781449369880/preface01.html#idm140338259230048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750" y="433472"/>
            <a:ext cx="2567502" cy="25675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257900" y="23989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Corpuses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4657250" y="972600"/>
            <a:ext cx="4239300" cy="4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The Silmarillion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The Hobbit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Fellowship of the Ring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The Two Towers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Return of the King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4467300" y="2158025"/>
            <a:ext cx="104700" cy="16122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Sentiment Analysis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Topic Modeling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Learn more about LOTR</a:t>
            </a:r>
            <a:endParaRPr sz="30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942" y="1032296"/>
            <a:ext cx="3078933" cy="30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65500" y="47672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4451700" y="316375"/>
            <a:ext cx="4490700" cy="4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Emil Johansson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LOTRproject.com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Sentiment140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Jurafsky and Martin</a:t>
            </a:r>
            <a:endParaRPr sz="2000"/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SALP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Machine Learning w/ Python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Müller and Guido</a:t>
            </a:r>
            <a:endParaRPr sz="20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63" y="2011100"/>
            <a:ext cx="4004076" cy="12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Sentiment140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Naive Bayes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Maximum Entropy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SVM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TwittRatr.com Lexicon</a:t>
            </a:r>
            <a:endParaRPr sz="3000"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4322975" y="1641425"/>
            <a:ext cx="4284900" cy="194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025" y="1641425"/>
            <a:ext cx="4284902" cy="194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Sentiment140 API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Chapterize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Pandas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950" y="1573550"/>
            <a:ext cx="3785350" cy="25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